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88" r:id="rId3"/>
    <p:sldMasterId id="2147483705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677FF-B2E2-7C53-70A5-433A4E6398BF}" v="170" dt="2025-04-28T13:18:48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 varScale="1">
        <p:scale>
          <a:sx n="85" d="100"/>
          <a:sy n="85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u="none" strike="noStrik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7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BEFD82B-8791-47FD-A400-8438E14BFF78}" type="slidenum">
              <a:rPr lang="en-GB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en-GB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GB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2707475-8B59-4D55-8C36-455DEA260846}" type="slidenum">
              <a:rPr lang="en-GB" sz="1200" b="0" u="none" strike="noStrike">
                <a:solidFill>
                  <a:srgbClr val="000000"/>
                </a:solidFill>
                <a:uFillTx/>
                <a:latin typeface="Times New Roman"/>
              </a:rPr>
              <a:t>8</a:t>
            </a:fld>
            <a:endParaRPr lang="en-GB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2 Column Content - Swee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 - Fresh Dou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E53D186-5F5C-4048-B5C6-A3A314E364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Content - Fresh Dou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3C92AF1-0992-414B-A6EB-75A0EFD1359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 -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 black background with a black square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550800" y="5572800"/>
            <a:ext cx="1657440" cy="66960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/>
          <p:nvPr/>
        </p:nvSpPr>
        <p:spPr>
          <a:xfrm>
            <a:off x="442800" y="6402960"/>
            <a:ext cx="214560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800" b="0" u="none" strike="noStrike" spc="51">
                <a:solidFill>
                  <a:schemeClr val="dk1"/>
                </a:solidFill>
                <a:uFillTx/>
                <a:latin typeface="Inter"/>
                <a:ea typeface="Inter"/>
              </a:rPr>
              <a:t>CHAPTER ONE – IT BEGINS WITH FOOD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/>
          <p:nvPr/>
        </p:nvSpPr>
        <p:spPr>
          <a:xfrm>
            <a:off x="442800" y="6402960"/>
            <a:ext cx="214560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800" b="0" u="none" strike="noStrike" spc="51">
                <a:solidFill>
                  <a:schemeClr val="dk1"/>
                </a:solidFill>
                <a:uFillTx/>
                <a:latin typeface="Inter"/>
                <a:ea typeface="Inter"/>
              </a:rPr>
              <a:t>CHAPTER ONE – IT BEGINS WITH FOOD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sldNum" idx="1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6634D34-0C3D-4968-92BB-13C646B80294}" type="slidenum">
              <a:rPr lang="en-GB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GB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oter Placeholder 4"/>
          <p:cNvSpPr/>
          <p:nvPr/>
        </p:nvSpPr>
        <p:spPr>
          <a:xfrm>
            <a:off x="442800" y="6402960"/>
            <a:ext cx="214560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800" b="0" u="none" strike="noStrike" spc="51">
                <a:solidFill>
                  <a:schemeClr val="dk1"/>
                </a:solidFill>
                <a:uFillTx/>
                <a:latin typeface="Inter"/>
                <a:ea typeface="Inter"/>
              </a:rPr>
              <a:t>CHAPTER ONE – IT BEGINS WITH FOOD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6"/>
          <p:cNvSpPr/>
          <p:nvPr/>
        </p:nvSpPr>
        <p:spPr>
          <a:xfrm>
            <a:off x="0" y="6177600"/>
            <a:ext cx="2794320" cy="465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graphicFrame>
        <p:nvGraphicFramePr>
          <p:cNvPr id="79" name="Table 3"/>
          <p:cNvGraphicFramePr/>
          <p:nvPr>
            <p:extLst>
              <p:ext uri="{D42A27DB-BD31-4B8C-83A1-F6EECF244321}">
                <p14:modId xmlns:p14="http://schemas.microsoft.com/office/powerpoint/2010/main" val="3246737302"/>
              </p:ext>
            </p:extLst>
          </p:nvPr>
        </p:nvGraphicFramePr>
        <p:xfrm>
          <a:off x="442800" y="1075320"/>
          <a:ext cx="11269440" cy="5736420"/>
        </p:xfrm>
        <a:graphic>
          <a:graphicData uri="http://schemas.openxmlformats.org/drawingml/2006/table">
            <a:tbl>
              <a:tblPr/>
              <a:tblGrid>
                <a:gridCol w="281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4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Monday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Tuesday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Wednesday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Thursday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2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Home made Waffles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Toppings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Free Range Poached Eggs  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Breakfast Cereals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2715" algn="ctr" defTabSz="914400">
                        <a:lnSpc>
                          <a:spcPct val="100000"/>
                        </a:lnSpc>
                        <a:spcBef>
                          <a:spcPts val="96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Full English Breakfast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32715" algn="ctr" defTabSz="914400">
                        <a:lnSpc>
                          <a:spcPct val="100000"/>
                        </a:lnSpc>
                        <a:spcBef>
                          <a:spcPts val="9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32715" algn="ctr" defTabSz="914400">
                        <a:lnSpc>
                          <a:spcPct val="100000"/>
                        </a:lnSpc>
                        <a:spcBef>
                          <a:spcPts val="96"/>
                        </a:spcBef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Grilled Back Bacon </a:t>
                      </a:r>
                      <a:br>
                        <a:rPr sz="1000" dirty="0">
                          <a:latin typeface="Georgia"/>
                        </a:rPr>
                      </a:b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Baked Beans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49860" indent="8255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Fried Eggs  </a:t>
                      </a:r>
                      <a:br>
                        <a:rPr sz="1000" dirty="0">
                          <a:latin typeface="Georgia"/>
                        </a:rPr>
                      </a:b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Grilled Tomatoes  </a:t>
                      </a:r>
                      <a:br>
                        <a:rPr sz="1000" dirty="0">
                          <a:latin typeface="Georgia"/>
                        </a:rPr>
                      </a:b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Hash Browns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49860" indent="8255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indent="3048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Smoothie station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56845" algn="ctr" defTabSz="914400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Mango &amp; Vanilla 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56845" algn="ctr" defTabSz="914400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Mixed Berry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145" indent="-635" algn="ctr" defTabSz="914400">
                        <a:lnSpc>
                          <a:spcPct val="100000"/>
                        </a:lnSpc>
                        <a:spcBef>
                          <a:spcPts val="9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Crepe bar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44145" indent="-635" algn="ctr" defTabSz="914400">
                        <a:lnSpc>
                          <a:spcPct val="100000"/>
                        </a:lnSpc>
                        <a:spcBef>
                          <a:spcPts val="9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indent="3048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Fresh Buttermilk Pancakes - Maple Syrup   </a:t>
                      </a:r>
                      <a:br>
                        <a:rPr sz="1000" dirty="0">
                          <a:latin typeface="Georgia"/>
                        </a:rPr>
                      </a:b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Streaky Bacon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indent="3048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Fruits of the Forest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indent="3048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indent="3048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Smoothie station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1915" algn="ctr" defTabSz="91440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Banana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1915" algn="ctr" defTabSz="91440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Mixed Berry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algn="ctr" defTabSz="914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GB" sz="1000" b="1" u="none" strike="noStrike" spc="-6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Middle East Flavours 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indent="3048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indent="3048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Red Onion and Peppers Cooked in Spiced Tomato Sauce and Topped with Fried Egg 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indent="3048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indent="3048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Smoothie station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algn="ctr" defTabSz="91440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Apple &amp; Kiwi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algn="ctr" defTabSz="91440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Berry &amp; Banana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algn="ctr" defTabSz="91440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5400" algn="ctr" defTabSz="91440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 Breakfast Cereals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1915" algn="ctr" defTabSz="91440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Friday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Saturday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Sunday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79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Pain au Chocolate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Danish pastries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Toppings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Free Range Poached Eggs  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Breakfast Cereals</a:t>
                      </a:r>
                      <a:endParaRPr lang="en-GB" sz="10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r>
                        <a:rPr lang="en-GB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Full English Breakfast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7150" algn="ctr" defTabSz="914400">
                        <a:lnSpc>
                          <a:spcPct val="100000"/>
                        </a:lnSpc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Grilled back bacon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91770" algn="ctr" defTabSz="914400">
                        <a:lnSpc>
                          <a:spcPct val="100000"/>
                        </a:lnSpc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Pork sausages  </a:t>
                      </a:r>
                      <a:br>
                        <a:rPr sz="1000" dirty="0">
                          <a:latin typeface="Georgia"/>
                        </a:rPr>
                      </a:b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Hash browns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91770" algn="ctr" defTabSz="914400">
                        <a:lnSpc>
                          <a:spcPct val="100000"/>
                        </a:lnSpc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Scrambled Eggs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51765" algn="ctr" defTabSz="914400">
                        <a:lnSpc>
                          <a:spcPct val="100000"/>
                        </a:lnSpc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Buttered mushrooms  </a:t>
                      </a:r>
                      <a:br>
                        <a:rPr sz="1000" dirty="0">
                          <a:latin typeface="Georgia"/>
                        </a:rPr>
                      </a:b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Grilled tomatoes  </a:t>
                      </a:r>
                      <a:br>
                        <a:rPr sz="1000" dirty="0">
                          <a:latin typeface="Georgia"/>
                        </a:rPr>
                      </a:b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Baked beans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51765"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51765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</a:t>
                      </a:r>
                      <a:br>
                        <a:rPr sz="1000" dirty="0">
                          <a:latin typeface="Georgia"/>
                        </a:rPr>
                      </a:b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Breakfast Cereals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51765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556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Porridge Station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with Toppings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4455" algn="ctr" defTabSz="914400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</a:t>
                      </a:r>
                      <a:br>
                        <a:rPr sz="1000" dirty="0">
                          <a:latin typeface="Georgia"/>
                        </a:rPr>
                      </a:b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Breakfast Cereals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4455" defTabSz="914400"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4455" algn="ctr" defTabSz="914400">
                        <a:lnSpc>
                          <a:spcPct val="100000"/>
                        </a:lnSpc>
                        <a:spcBef>
                          <a:spcPts val="556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Yoghurt Station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6035" algn="ctr" defTabSz="914400">
                        <a:lnSpc>
                          <a:spcPct val="100000"/>
                        </a:lnSpc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with Fresh Fruit</a:t>
                      </a:r>
                      <a:br>
                        <a:rPr sz="1000" dirty="0">
                          <a:latin typeface="Georgia"/>
                        </a:rPr>
                      </a:b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Compotes &amp; Toppings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6035" defTabSz="9144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6035" algn="ctr" defTabSz="914400">
                        <a:lnSpc>
                          <a:spcPct val="100000"/>
                        </a:lnSpc>
                        <a:spcBef>
                          <a:spcPts val="556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Toasting Station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26035" algn="ctr" defTabSz="9144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0" name="object 20"/>
          <p:cNvSpPr/>
          <p:nvPr/>
        </p:nvSpPr>
        <p:spPr>
          <a:xfrm>
            <a:off x="8878680" y="6579000"/>
            <a:ext cx="3119760" cy="1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74"/>
              </a:spcBef>
            </a:pP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*All menus are subject to change due to availability and</a:t>
            </a:r>
            <a:r>
              <a:rPr lang="en-GB" sz="800" b="0" u="none" strike="noStrike" spc="-45">
                <a:solidFill>
                  <a:schemeClr val="dk1"/>
                </a:solidFill>
                <a:uFillTx/>
                <a:latin typeface="Inter Light"/>
                <a:ea typeface="Inter Light"/>
              </a:rPr>
              <a:t> </a:t>
            </a: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supply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object 17"/>
          <p:cNvSpPr/>
          <p:nvPr/>
        </p:nvSpPr>
        <p:spPr>
          <a:xfrm>
            <a:off x="442800" y="586440"/>
            <a:ext cx="11093040" cy="42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800" rIns="0" bIns="0" anchor="ctr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510"/>
              </a:spcBef>
            </a:pPr>
            <a:r>
              <a:rPr lang="en-US" sz="2400" b="0" u="none" strike="noStrike" spc="-6">
                <a:solidFill>
                  <a:schemeClr val="dk1"/>
                </a:solidFill>
                <a:uFillTx/>
                <a:latin typeface="Georgia"/>
                <a:ea typeface="Inter"/>
              </a:rPr>
              <a:t>Breakfast menu</a:t>
            </a:r>
            <a:endParaRPr lang="en-GB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" name="Picture 11" descr="A black background with a black square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9204120" y="3775680"/>
            <a:ext cx="2794320" cy="280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Picture 4" descr="A logo on a black background&#10;&#10;Description automatically generated"/>
          <p:cNvPicPr/>
          <p:nvPr/>
        </p:nvPicPr>
        <p:blipFill>
          <a:blip r:embed="rId3"/>
          <a:stretch/>
        </p:blipFill>
        <p:spPr>
          <a:xfrm>
            <a:off x="10664280" y="389520"/>
            <a:ext cx="1064520" cy="645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6"/>
          <p:cNvSpPr/>
          <p:nvPr/>
        </p:nvSpPr>
        <p:spPr>
          <a:xfrm>
            <a:off x="0" y="6177600"/>
            <a:ext cx="2794320" cy="465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graphicFrame>
        <p:nvGraphicFramePr>
          <p:cNvPr id="85" name="Table 3"/>
          <p:cNvGraphicFramePr/>
          <p:nvPr>
            <p:extLst>
              <p:ext uri="{D42A27DB-BD31-4B8C-83A1-F6EECF244321}">
                <p14:modId xmlns:p14="http://schemas.microsoft.com/office/powerpoint/2010/main" val="2999425790"/>
              </p:ext>
            </p:extLst>
          </p:nvPr>
        </p:nvGraphicFramePr>
        <p:xfrm>
          <a:off x="460800" y="1175400"/>
          <a:ext cx="11269440" cy="5125085"/>
        </p:xfrm>
        <a:graphic>
          <a:graphicData uri="http://schemas.openxmlformats.org/drawingml/2006/table">
            <a:tbl>
              <a:tblPr/>
              <a:tblGrid>
                <a:gridCol w="281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Monday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Tuesday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Wednesday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Thursday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96"/>
                        </a:spcBef>
                        <a:buNone/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Lebanese Cinnamon Beef Meatballs with Warm Pitta</a:t>
                      </a:r>
                      <a:endParaRPr lang="en-GB" dirty="0"/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 </a:t>
                      </a: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1684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Feta Stuffed Peppers in Tomato Shatta Sauce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1684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indent="62230" algn="ctr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Warm Pitta Bread , Homemade Hummus, Roasted Cauliflower &amp; Broccoli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indent="6223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indent="6223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Cauliflower Couscous  &amp; Pomegranate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US" sz="9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Classic Victoria Sponge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Chicken &amp; Pepper Mexican Fajita topped with Mango Salsa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74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Black Bean, Avocado &amp; Pepper Fajita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Seasoned Potato Wedges , Sour Cream &amp; Chive Dip , Paprika &amp; Lime Charred Corn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Mexican Street Salad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00000"/>
                        </a:lnSpc>
                        <a:spcBef>
                          <a:spcPts val="74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Carrot cake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Texas Style Beef Burger in Soft Brioche Bun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Falafel Burger in Soft Brioche Bun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 French Fries , Burger Garnish , Burger Sauce, Roasted Vegetables </a:t>
                      </a:r>
                      <a:br>
                        <a:rPr sz="900" dirty="0">
                          <a:latin typeface="Georgia"/>
                        </a:rPr>
                      </a:b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Root Vegetables, Braised Red Cabbage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Cheddar Coleslaw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Dark Chocolate Brownie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Butter Chicken (</a:t>
                      </a:r>
                      <a:r>
                        <a:rPr lang="en-GB" sz="900" b="0" u="none" strike="noStrike" spc="11" err="1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Murgh</a:t>
                      </a: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 Makhani)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Chana Paneer with Crispy Coriander Leaves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Pilau Rice , Cucumber Raita, Chutney , Roasted Curried Vegetables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Buddha Bowl </a:t>
                      </a: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71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Lemon Drizzle Traybake Cake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Friday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Saturday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Sunday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Daily Salad Bar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Big Bowl Composite Salads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Tomato,  Cucumber, Sweetcorn, Mixed Leaf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Homemade Dressings &amp; Oils  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                                                                                      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Soup of the Day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with Homemade Bread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"/>
                        </a:rPr>
                        <a:t>Battered Fish, Fish Cakes &amp; Jumbo Sausages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"/>
                        </a:rPr>
                        <a:t>Vegan Fishless Fingers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"/>
                        </a:rPr>
                        <a:t>Lemon Minted Peas,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"/>
                        </a:rPr>
                        <a:t>Chunky Chips, Lemons, Tartar Sauce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"/>
                        </a:rPr>
                        <a:t>Big Bowl Salad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"/>
                        </a:rPr>
                        <a:t>Potato, Spring onion&amp; Watercress </a:t>
                      </a:r>
                    </a:p>
                    <a:p>
                      <a:pPr marL="5969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"/>
                        </a:rPr>
                        <a:t>Multi-colour Fruit Jelly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Main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Chicken Shawarma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Vegetarian meal</a:t>
                      </a:r>
                      <a:endParaRPr lang="en-GB" sz="900" b="0" u="none" strike="noStrike" spc="11">
                        <a:solidFill>
                          <a:srgbClr val="000000"/>
                        </a:solidFill>
                        <a:uFillTx/>
                        <a:latin typeface="Georgia"/>
                        <a:ea typeface="Inter Light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Pepper &amp; Halloumi Shawarma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Soft Wrap, Homemade Garlic Sauce , Bulgur Wheat in Tomato Sauce , Charred Peppers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endParaRPr lang="en-GB" sz="900" b="1" u="none" strike="noStrike" spc="11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fresh fruit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Sunday Roast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Roast Turkey, Roast Potatoes, Honey Glazed Root Vegetables &amp;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Yorkshire pudding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Salad Bar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Chefs Dessert of the Day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42800" y="511560"/>
            <a:ext cx="2565720" cy="587880"/>
          </a:xfrm>
          <a:prstGeom prst="rect">
            <a:avLst/>
          </a:prstGeom>
          <a:noFill/>
          <a:ln w="0">
            <a:noFill/>
          </a:ln>
        </p:spPr>
        <p:txBody>
          <a:bodyPr lIns="0" tIns="64800" rIns="0" bIns="0" anchor="ctr">
            <a:noAutofit/>
          </a:bodyPr>
          <a:lstStyle/>
          <a:p>
            <a:pPr marL="12600" indent="0" defTabSz="914400">
              <a:lnSpc>
                <a:spcPct val="100000"/>
              </a:lnSpc>
              <a:spcBef>
                <a:spcPts val="510"/>
              </a:spcBef>
              <a:buNone/>
              <a:tabLst>
                <a:tab pos="0" algn="l"/>
              </a:tabLst>
            </a:pPr>
            <a:r>
              <a:rPr lang="en-US" sz="2400" b="0" u="none" strike="noStrike" spc="-6">
                <a:solidFill>
                  <a:schemeClr val="dk1"/>
                </a:solidFill>
                <a:uFillTx/>
                <a:latin typeface="Georgia"/>
                <a:ea typeface="Inter"/>
              </a:rPr>
              <a:t>Lunch</a:t>
            </a:r>
            <a:r>
              <a:rPr lang="en-US" sz="2400" b="0" u="none" strike="noStrike" spc="-34">
                <a:solidFill>
                  <a:schemeClr val="dk1"/>
                </a:solidFill>
                <a:uFillTx/>
                <a:latin typeface="Georgia"/>
                <a:ea typeface="Inter"/>
              </a:rPr>
              <a:t> </a:t>
            </a:r>
            <a:r>
              <a:rPr lang="en-US" sz="2400" b="0" u="none" strike="noStrike" spc="-20">
                <a:solidFill>
                  <a:schemeClr val="dk1"/>
                </a:solidFill>
                <a:uFillTx/>
                <a:latin typeface="Georgia"/>
                <a:ea typeface="Inter"/>
              </a:rPr>
              <a:t>menu </a:t>
            </a:r>
            <a:r>
              <a:rPr lang="en-US" sz="1200" b="0" u="none" strike="noStrike" spc="-20">
                <a:solidFill>
                  <a:schemeClr val="dk1"/>
                </a:solidFill>
                <a:uFillTx/>
                <a:latin typeface="Inter Light"/>
                <a:ea typeface="Inter Light"/>
              </a:rPr>
              <a:t>week one</a:t>
            </a:r>
            <a:endParaRPr lang="en-GB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object 20"/>
          <p:cNvSpPr/>
          <p:nvPr/>
        </p:nvSpPr>
        <p:spPr>
          <a:xfrm>
            <a:off x="3449880" y="6512760"/>
            <a:ext cx="3119760" cy="1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74"/>
              </a:spcBef>
            </a:pP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*All menus are subject to change due to availability and</a:t>
            </a:r>
            <a:r>
              <a:rPr lang="en-GB" sz="800" b="0" u="none" strike="noStrike" spc="-45">
                <a:solidFill>
                  <a:schemeClr val="dk1"/>
                </a:solidFill>
                <a:uFillTx/>
                <a:latin typeface="Inter Light"/>
                <a:ea typeface="Inter Light"/>
              </a:rPr>
              <a:t> </a:t>
            </a: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supply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" name="Picture 2" descr="A logo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10664280" y="389520"/>
            <a:ext cx="1064520" cy="645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/>
          <p:nvPr/>
        </p:nvSpPr>
        <p:spPr>
          <a:xfrm>
            <a:off x="0" y="6177600"/>
            <a:ext cx="2794320" cy="465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graphicFrame>
        <p:nvGraphicFramePr>
          <p:cNvPr id="90" name="Table 3"/>
          <p:cNvGraphicFramePr/>
          <p:nvPr>
            <p:extLst>
              <p:ext uri="{D42A27DB-BD31-4B8C-83A1-F6EECF244321}">
                <p14:modId xmlns:p14="http://schemas.microsoft.com/office/powerpoint/2010/main" val="3274017745"/>
              </p:ext>
            </p:extLst>
          </p:nvPr>
        </p:nvGraphicFramePr>
        <p:xfrm>
          <a:off x="460800" y="1117800"/>
          <a:ext cx="11269440" cy="5516368"/>
        </p:xfrm>
        <a:graphic>
          <a:graphicData uri="http://schemas.openxmlformats.org/drawingml/2006/table">
            <a:tbl>
              <a:tblPr/>
              <a:tblGrid>
                <a:gridCol w="281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Monday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Tuesday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Wednesday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Thursday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6"/>
                        </a:spcBef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Wow Butter Chicken Satay Style </a:t>
                      </a: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 </a:t>
                      </a: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Wow Butter Tofu Satay Style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indent="62230" algn="ctr" defTabSz="914400">
                        <a:lnSpc>
                          <a:spcPct val="13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Stir Fry Noodles, Steamed Greens , Prawn Crackers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indent="62230" algn="ctr" defTabSz="914400">
                        <a:lnSpc>
                          <a:spcPct val="13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indent="62230" algn="ctr" defTabSz="914400">
                        <a:lnSpc>
                          <a:spcPct val="13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Roasted Vegetable &amp; Noodle salad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270" algn="ctr" defTabSz="914400">
                        <a:lnSpc>
                          <a:spcPct val="100000"/>
                        </a:lnSpc>
                        <a:spcBef>
                          <a:spcPts val="156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"/>
                        </a:rPr>
                        <a:t>Banoffee Pot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Smokey Pork Taco with Pickled Watermelon Rind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74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BBQ Pulled Jackfruit Tacos</a:t>
                      </a: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74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Loaded Rice ,Soft Tacos, Charred Corn , Jalapeños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Caesar Salad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00000"/>
                        </a:lnSpc>
                        <a:spcBef>
                          <a:spcPts val="74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Citrus Cheesecake Pot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Apricot Harissa Glazed Chicken Thigh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Apricot Harissa &amp; Feta Baked Gnocchi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Roasted Buttered Potatoes, Honey Glazed Carrots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Mixed Bean Salad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71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Apple &amp; Cinnamon Crumble, Vanilla Custard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lvl="0" algn="ctr">
                        <a:lnSpc>
                          <a:spcPct val="122000"/>
                        </a:lnSpc>
                        <a:buNone/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Pulled Pork Columbian Arepas </a:t>
                      </a:r>
                      <a:endParaRPr lang="en-GB" sz="900"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lvl="0" algn="ctr">
                        <a:lnSpc>
                          <a:spcPct val="100000"/>
                        </a:lnSpc>
                        <a:spcBef>
                          <a:spcPts val="65"/>
                        </a:spcBef>
                        <a:buNone/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Sout American Mixed Bean and Avocado Arepa</a:t>
                      </a: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lvl="0" algn="ctr">
                        <a:lnSpc>
                          <a:spcPct val="122000"/>
                        </a:lnSpc>
                        <a:buNone/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Sweet Potato Fries, Corn Ribs and Guacamole</a:t>
                      </a: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lvl="0" algn="ctr">
                        <a:lnSpc>
                          <a:spcPct val="122000"/>
                        </a:lnSpc>
                        <a:buNone/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South American Garbanzo Salad</a:t>
                      </a: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lvl="0" algn="ctr">
                        <a:lnSpc>
                          <a:spcPct val="100000"/>
                        </a:lnSpc>
                        <a:spcBef>
                          <a:spcPts val="71"/>
                        </a:spcBef>
                        <a:buNone/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Mousse de </a:t>
                      </a:r>
                      <a:r>
                        <a:rPr lang="en-GB" sz="900" b="0" u="none" strike="noStrike" spc="11" err="1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Maracuya</a:t>
                      </a: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 </a:t>
                      </a:r>
                      <a:endParaRPr lang="en-GB" sz="900">
                        <a:latin typeface="Georgia"/>
                      </a:endParaRPr>
                    </a:p>
                    <a:p>
                      <a:pPr marL="59690" lvl="0" algn="ctr">
                        <a:lnSpc>
                          <a:spcPct val="100000"/>
                        </a:lnSpc>
                        <a:spcBef>
                          <a:spcPts val="71"/>
                        </a:spcBef>
                        <a:buNone/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(Passion Fruit Mousse)</a:t>
                      </a:r>
                      <a:endParaRPr lang="en-GB" sz="900"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Friday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Saturday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Sunday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Daily Salad Bar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Big Bowl Composite Salads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Tomato,  Cucumber, Mixed Leaf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Homemade Dressings &amp; Oils  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                                                                                      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Soup of the Day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with Homemade Bread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Main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Fish Finger in Soft Brioche Bun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Vegetarian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Fishless Vegan Burger with Vegannaise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Sides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Fennel Coleslaw, Pea &amp; Broccoli, Chunky Chips , Tartare Sauce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Big Bowl Salad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Roasted Butternut &amp; Spinach 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Dessert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71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Multicolour Fruit Jelly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63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Main meal</a:t>
                      </a:r>
                      <a:endParaRPr lang="en-GB" sz="900" b="1" u="none" strike="noStrike" spc="11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  <a:p>
                      <a:pPr marL="87630" algn="ctr" defTabSz="914400">
                        <a:lnSpc>
                          <a:spcPct val="150000"/>
                        </a:lnSpc>
                      </a:pPr>
                      <a:r>
                        <a:rPr lang="en-GB" sz="900" b="0" u="none" strike="noStrike" kern="1200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  <a:cs typeface="+mn-cs"/>
                        </a:rPr>
                        <a:t>Beef Lasagne </a:t>
                      </a:r>
                    </a:p>
                    <a:p>
                      <a:pPr marL="87630" algn="ctr" defTabSz="914400">
                        <a:lnSpc>
                          <a:spcPct val="150000"/>
                        </a:lnSpc>
                      </a:pPr>
                      <a:r>
                        <a:rPr lang="en-GB" sz="900" b="0" u="none" strike="noStrike" kern="1200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cs typeface="+mn-cs"/>
                        </a:rPr>
                        <a:t>Served with Garlic Bread and Basil Roasted Peppers</a:t>
                      </a: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50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Vegetarian meal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50000"/>
                        </a:lnSpc>
                      </a:pPr>
                      <a:r>
                        <a:rPr lang="en-GB" sz="900" b="0" u="none" strike="noStrike" kern="1200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cs typeface="+mn-cs"/>
                        </a:rPr>
                        <a:t>Spinach &amp; Ricotta Lasagne Served with Garlic Bread and Basil Roasted Peppers</a:t>
                      </a: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50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Salad Bar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50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fresh Fruit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Sunday Roast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Honey Roast Gammon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Roast Potato, Root Vegetables &amp; Yorkshire Pudding and Gravy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Salad Bar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Chef’s Dessert of the Day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" name="object 20"/>
          <p:cNvSpPr/>
          <p:nvPr/>
        </p:nvSpPr>
        <p:spPr>
          <a:xfrm>
            <a:off x="3420360" y="6725160"/>
            <a:ext cx="3119760" cy="1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74"/>
              </a:spcBef>
            </a:pP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*All menus are subject to change due to availability and</a:t>
            </a:r>
            <a:r>
              <a:rPr lang="en-GB" sz="800" b="0" u="none" strike="noStrike" spc="-45">
                <a:solidFill>
                  <a:schemeClr val="dk1"/>
                </a:solidFill>
                <a:uFillTx/>
                <a:latin typeface="Inter Light"/>
                <a:ea typeface="Inter Light"/>
              </a:rPr>
              <a:t> </a:t>
            </a: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supply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42800" y="511560"/>
            <a:ext cx="2565720" cy="587880"/>
          </a:xfrm>
          <a:prstGeom prst="rect">
            <a:avLst/>
          </a:prstGeom>
          <a:noFill/>
          <a:ln w="0">
            <a:noFill/>
          </a:ln>
        </p:spPr>
        <p:txBody>
          <a:bodyPr lIns="0" tIns="64800" rIns="0" bIns="0" anchor="ctr">
            <a:noAutofit/>
          </a:bodyPr>
          <a:lstStyle/>
          <a:p>
            <a:pPr marL="12600" indent="0" defTabSz="914400">
              <a:lnSpc>
                <a:spcPct val="100000"/>
              </a:lnSpc>
              <a:spcBef>
                <a:spcPts val="510"/>
              </a:spcBef>
              <a:buNone/>
              <a:tabLst>
                <a:tab pos="0" algn="l"/>
              </a:tabLst>
            </a:pPr>
            <a:r>
              <a:rPr lang="en-US" sz="2400" b="0" u="none" strike="noStrike" spc="-6">
                <a:solidFill>
                  <a:schemeClr val="dk1"/>
                </a:solidFill>
                <a:uFillTx/>
                <a:latin typeface="Georgia"/>
                <a:ea typeface="Inter"/>
              </a:rPr>
              <a:t>Lunch</a:t>
            </a:r>
            <a:r>
              <a:rPr lang="en-US" sz="2400" b="0" u="none" strike="noStrike" spc="-34">
                <a:solidFill>
                  <a:schemeClr val="dk1"/>
                </a:solidFill>
                <a:uFillTx/>
                <a:latin typeface="Georgia"/>
                <a:ea typeface="Inter"/>
              </a:rPr>
              <a:t> </a:t>
            </a:r>
            <a:r>
              <a:rPr lang="en-US" sz="2400" b="0" u="none" strike="noStrike" spc="-20">
                <a:solidFill>
                  <a:schemeClr val="dk1"/>
                </a:solidFill>
                <a:uFillTx/>
                <a:latin typeface="Georgia"/>
                <a:ea typeface="Inter"/>
              </a:rPr>
              <a:t>menu </a:t>
            </a:r>
            <a:r>
              <a:rPr lang="en-US" sz="1200" b="0" u="none" strike="noStrike" spc="-20">
                <a:solidFill>
                  <a:schemeClr val="dk1"/>
                </a:solidFill>
                <a:uFillTx/>
                <a:latin typeface="Inter Light"/>
                <a:ea typeface="Inter Light"/>
              </a:rPr>
              <a:t>week two</a:t>
            </a:r>
            <a:endParaRPr lang="en-GB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" name="Picture 2" descr="A logo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10664280" y="389520"/>
            <a:ext cx="1064520" cy="645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/>
          <p:cNvSpPr/>
          <p:nvPr/>
        </p:nvSpPr>
        <p:spPr>
          <a:xfrm>
            <a:off x="0" y="6177600"/>
            <a:ext cx="2794320" cy="465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graphicFrame>
        <p:nvGraphicFramePr>
          <p:cNvPr id="95" name="Table 3"/>
          <p:cNvGraphicFramePr/>
          <p:nvPr>
            <p:extLst>
              <p:ext uri="{D42A27DB-BD31-4B8C-83A1-F6EECF244321}">
                <p14:modId xmlns:p14="http://schemas.microsoft.com/office/powerpoint/2010/main" val="1714273976"/>
              </p:ext>
            </p:extLst>
          </p:nvPr>
        </p:nvGraphicFramePr>
        <p:xfrm>
          <a:off x="460800" y="1175400"/>
          <a:ext cx="11269440" cy="5929289"/>
        </p:xfrm>
        <a:graphic>
          <a:graphicData uri="http://schemas.openxmlformats.org/drawingml/2006/table">
            <a:tbl>
              <a:tblPr/>
              <a:tblGrid>
                <a:gridCol w="281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57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Monday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Tuesday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Wednesday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Thursday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600">
                <a:tc>
                  <a:txBody>
                    <a:bodyPr/>
                    <a:lstStyle/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Pasta Bar </a:t>
                      </a:r>
                      <a:endParaRPr lang="en-US" sz="900"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Penne Pasta / Wholegrain Fusilli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Chicken &amp; Mushroom Sauce / Slow Cooked Basil &amp; Tomato Sauce / Baked Gnocchi alla Romana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Crispy Onions, Garlic Bread, Steamed Broccoli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Tricolour Salad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71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Vanilla Cheesecake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Caribbean Style Chicken with Pineapple &amp; Mango Salsa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74"/>
                        </a:spcBef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Jerk Spiced Cauliflower Steaks Topped with Jerk Sauce  </a:t>
                      </a: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</a:t>
                      </a: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Rice &amp; Peas, Jerk Spiced Vegetables , Roasted Sweet Potato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5 Bean Salad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algn="ctr" defTabSz="914400">
                        <a:lnSpc>
                          <a:spcPct val="124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63500" lvl="0" algn="ctr">
                        <a:lnSpc>
                          <a:spcPct val="100000"/>
                        </a:lnSpc>
                        <a:spcBef>
                          <a:spcPts val="74"/>
                        </a:spcBef>
                        <a:buNone/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Honey Banana Fritters </a:t>
                      </a:r>
                      <a:endParaRPr lang="en-GB" sz="900"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Pan Fried Pork Escalope in  Mushroom &amp; Thyme Sauce </a:t>
                      </a:r>
                      <a:endParaRPr lang="en-GB" sz="900" b="0" u="none" strike="noStrike" spc="11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  <a:p>
                      <a:pPr marL="87630" marR="0" lvl="0" indent="0" algn="ctr" defTabSz="914400" rtl="0" eaLnBrk="1" fontAlgn="auto" latinLnBrk="0" hangingPunct="1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Mock Chicken Fillet in Mushroom &amp; Thyme Sauce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Caramelised Apple, Lemon &amp; Thyme Baby Potato, Glazed Carrots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 Apple Slaw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Dessert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71"/>
                        </a:spcBef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  Coconut Sponge Cake 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THEME DAY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endParaRPr lang="en-GB" sz="900" b="1" u="none" strike="noStrike" spc="11" dirty="0">
                        <a:solidFill>
                          <a:schemeClr val="dk1"/>
                        </a:solidFill>
                        <a:uFillTx/>
                        <a:latin typeface="Georgi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Menu will be announced the week before</a:t>
                      </a:r>
                      <a:endParaRPr lang="en-GB" sz="900" b="1" u="none" strike="noStrike" spc="11">
                        <a:solidFill>
                          <a:schemeClr val="dk1"/>
                        </a:solidFill>
                        <a:uFillTx/>
                        <a:latin typeface="Georgi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endParaRPr lang="en-GB" sz="900" b="1" u="none" strike="noStrike" spc="11" dirty="0">
                        <a:solidFill>
                          <a:schemeClr val="dk1"/>
                        </a:solidFill>
                        <a:uFillTx/>
                        <a:latin typeface="Georgi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Keep a look out on your menu boards for our exciting theme days!!</a:t>
                      </a:r>
                      <a:endParaRPr lang="en-GB" sz="900" b="1" u="none" strike="noStrike" spc="11">
                        <a:solidFill>
                          <a:schemeClr val="dk1"/>
                        </a:solidFill>
                        <a:uFillTx/>
                        <a:latin typeface="Georgi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endParaRPr lang="en-GB" sz="900" b="1" u="none" strike="noStrike" spc="11" dirty="0">
                        <a:solidFill>
                          <a:schemeClr val="dk1"/>
                        </a:solidFill>
                        <a:uFillTx/>
                        <a:latin typeface="Georgi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endParaRPr lang="en-GB" sz="900" b="1" u="none" strike="noStrike" spc="11" dirty="0">
                        <a:solidFill>
                          <a:schemeClr val="dk1"/>
                        </a:solidFill>
                        <a:uFillTx/>
                        <a:latin typeface="Georgia"/>
                      </a:endParaRPr>
                    </a:p>
                    <a:p>
                      <a:pPr marL="59690" algn="ctr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Week 1 – Eat the Rainbow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Week 2 – Mad Hatter Tea Party</a:t>
                      </a:r>
                    </a:p>
                    <a:p>
                      <a:pPr marL="59690"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r>
                        <a:rPr lang="en-GB" sz="9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Week 3 – Seaside Summer Day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lvl="0" algn="ctr">
                        <a:lnSpc>
                          <a:spcPct val="100000"/>
                        </a:lnSpc>
                        <a:spcBef>
                          <a:spcPts val="176"/>
                        </a:spcBef>
                        <a:buNone/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17"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22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Friday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Saturday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Sunday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Daily Salad Bar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Big Bowl Composite Salads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Tomato,  Cucumber, Mixed Leaf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Homemade Dressings &amp; Oils  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                                                                                      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Soup of the Day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with Homemade Bread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6632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"/>
                        </a:rPr>
                        <a:t>Battered Fish, Fish Cakes &amp; Jumbo Sausages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0" u="none" strike="noStrike" spc="11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"/>
                        </a:rPr>
                        <a:t>Vegan Fishless Fingers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Lemon Minted Peas,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Chunky Chips, Lemons, Tartar Sauce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Big Bowl Salad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Fresh pea &amp; Lemon Couscous 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2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Tricolour Fruit Jelly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59690"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Main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6"/>
                        </a:spcBef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Mexican Beef Chilli Burritos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87630" algn="ctr" defTabSz="914400">
                        <a:lnSpc>
                          <a:spcPct val="122000"/>
                        </a:lnSpc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</a:t>
                      </a: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Vegetarian Meal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16840" algn="ctr" defTabSz="914400">
                        <a:lnSpc>
                          <a:spcPct val="132000"/>
                        </a:lnSpc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Vegetable &amp; Lentil Chilli Burritos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1684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Sides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indent="62230" algn="ctr" defTabSz="914400">
                        <a:lnSpc>
                          <a:spcPct val="132000"/>
                        </a:lnSpc>
                        <a:tabLst>
                          <a:tab pos="0" algn="l"/>
                        </a:tabLst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Rice, Sour Cream, Guacamole, Salsa 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05410" algn="ctr" defTabSz="91440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Dessert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270" algn="ctr" defTabSz="914400">
                        <a:lnSpc>
                          <a:spcPct val="100000"/>
                        </a:lnSpc>
                        <a:spcBef>
                          <a:spcPts val="156"/>
                        </a:spcBef>
                        <a:tabLst>
                          <a:tab pos="0" algn="l"/>
                        </a:tabLst>
                      </a:pPr>
                      <a:r>
                        <a:rPr lang="en-US" sz="9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Bread &amp; Butter Pudding with Creamy Custard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9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Sunday Roast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9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Roast Chicken with Yorkshire Pudding &amp; Gravy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9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Leek, Mushroom &amp; Gruyere Quiche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9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Roast Parsnips &amp; Carrots, Steamed Greens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9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Roast Potatoes 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Chefs Dessert of the Day</a:t>
                      </a:r>
                      <a:endParaRPr lang="en-GB" sz="9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" name="object 20"/>
          <p:cNvSpPr/>
          <p:nvPr/>
        </p:nvSpPr>
        <p:spPr>
          <a:xfrm>
            <a:off x="3371040" y="6712920"/>
            <a:ext cx="3119760" cy="1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74"/>
              </a:spcBef>
            </a:pP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*All menus are subject to change due to availability and</a:t>
            </a:r>
            <a:r>
              <a:rPr lang="en-GB" sz="800" b="0" u="none" strike="noStrike" spc="-45">
                <a:solidFill>
                  <a:schemeClr val="dk1"/>
                </a:solidFill>
                <a:uFillTx/>
                <a:latin typeface="Inter Light"/>
                <a:ea typeface="Inter Light"/>
              </a:rPr>
              <a:t> </a:t>
            </a: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supply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442800" y="591480"/>
            <a:ext cx="2565720" cy="42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800" rIns="0" bIns="0" anchor="ctr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510"/>
              </a:spcBef>
            </a:pPr>
            <a:r>
              <a:rPr lang="en-US" sz="2400" b="0" u="none" strike="noStrike" spc="-6">
                <a:solidFill>
                  <a:schemeClr val="dk1"/>
                </a:solidFill>
                <a:uFillTx/>
                <a:latin typeface="Georgia"/>
                <a:ea typeface="Inter"/>
              </a:rPr>
              <a:t>Lunch</a:t>
            </a:r>
            <a:r>
              <a:rPr lang="en-US" sz="2400" b="0" u="none" strike="noStrike" spc="-34">
                <a:solidFill>
                  <a:schemeClr val="dk1"/>
                </a:solidFill>
                <a:uFillTx/>
                <a:latin typeface="Georgia"/>
                <a:ea typeface="Inter"/>
              </a:rPr>
              <a:t> </a:t>
            </a:r>
            <a:r>
              <a:rPr lang="en-US" sz="2400" b="0" u="none" strike="noStrike" spc="-20">
                <a:solidFill>
                  <a:schemeClr val="dk1"/>
                </a:solidFill>
                <a:uFillTx/>
                <a:latin typeface="Georgia"/>
                <a:ea typeface="Inter"/>
              </a:rPr>
              <a:t>menu </a:t>
            </a:r>
            <a:r>
              <a:rPr lang="en-US" sz="1200" b="0" u="none" strike="noStrike" spc="-20">
                <a:solidFill>
                  <a:schemeClr val="dk1"/>
                </a:solidFill>
                <a:uFillTx/>
                <a:latin typeface="Inter Light"/>
                <a:ea typeface="Inter Light"/>
              </a:rPr>
              <a:t>week three</a:t>
            </a:r>
            <a:endParaRPr lang="en-GB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8" name="Picture 1" descr="A logo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10664280" y="389520"/>
            <a:ext cx="1064520" cy="645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6177600"/>
            <a:ext cx="2794320" cy="465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graphicFrame>
        <p:nvGraphicFramePr>
          <p:cNvPr id="100" name="Table 3"/>
          <p:cNvGraphicFramePr/>
          <p:nvPr>
            <p:extLst>
              <p:ext uri="{D42A27DB-BD31-4B8C-83A1-F6EECF244321}">
                <p14:modId xmlns:p14="http://schemas.microsoft.com/office/powerpoint/2010/main" val="2054684098"/>
              </p:ext>
            </p:extLst>
          </p:nvPr>
        </p:nvGraphicFramePr>
        <p:xfrm>
          <a:off x="460800" y="1175400"/>
          <a:ext cx="11269440" cy="5425880"/>
        </p:xfrm>
        <a:graphic>
          <a:graphicData uri="http://schemas.openxmlformats.org/drawingml/2006/table">
            <a:tbl>
              <a:tblPr/>
              <a:tblGrid>
                <a:gridCol w="281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Monday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Tuesday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Wednesday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Thursday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Taste of Spain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Spanish Chicken with Olives and Chorizo  Stew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Spanish Bean Stew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Saffron Rice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Fried Padron Peppers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Fruit Salad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Jacket Potato Lasagne Style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Jacket Potato topped with Bolognaise Sauce and Mozzarella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76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Jacket Potato topped with Vegetarian Bolognaise Sauce and Mozzarella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Served with a Mixed Salad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Tiramisu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Mexican Authentic Flavours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Pollo Asado with Pico de Gallo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Halloumi &amp; Roasted Vegetable Tray bake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Refried Beans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Loaded Rice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White Chocolate Muffins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Boarders Choice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Friday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Saturday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Sunday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Daily Salad Bar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Big Bowl Salads, Tomato,  Cucumber, Mixed Leaf with Homemade Dressings &amp; Oils  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                                                                                      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Hand Stretched  Pizza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A selection of Hand Stretched  Pizza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Margarita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Pepperoni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Ham &amp; Pineapple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Served with Mixed Salad / Seasoned Wedges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Custard Creams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Loaded Nachos’ Night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Baked Tortilla Chips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Spiced Pulled Chicken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Pulled BBQ Jackfruit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Cheese Sauce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Jalapenos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Salsa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Smashed Avocado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Sour Cream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Knickerbocker Glory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Deli  Toast Bar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Breads &amp; Wraps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With A Choice of fillings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to include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Ham, Tuna Mayo, Cheese &amp; spring onion, Falafel,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Mixed leaves, Tomato, Cucumber, Sweetcorn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Sauce selection to include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Garlic Mayo, Mayonnaise,  Mango Chutney, Sweet chili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Fresh Fruit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1" name="object 20"/>
          <p:cNvSpPr/>
          <p:nvPr/>
        </p:nvSpPr>
        <p:spPr>
          <a:xfrm>
            <a:off x="460800" y="6579000"/>
            <a:ext cx="3119760" cy="1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74"/>
              </a:spcBef>
            </a:pP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*All menus are subject to change due to availability and</a:t>
            </a:r>
            <a:r>
              <a:rPr lang="en-GB" sz="800" b="0" u="none" strike="noStrike" spc="-45">
                <a:solidFill>
                  <a:schemeClr val="dk1"/>
                </a:solidFill>
                <a:uFillTx/>
                <a:latin typeface="Inter Light"/>
                <a:ea typeface="Inter Light"/>
              </a:rPr>
              <a:t> </a:t>
            </a: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supply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object 17"/>
          <p:cNvSpPr/>
          <p:nvPr/>
        </p:nvSpPr>
        <p:spPr>
          <a:xfrm>
            <a:off x="442800" y="591480"/>
            <a:ext cx="2565720" cy="42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800" rIns="0" bIns="0" anchor="ctr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510"/>
              </a:spcBef>
            </a:pPr>
            <a:r>
              <a:rPr lang="en-US" sz="2400" b="0" u="none" strike="noStrike" spc="-6">
                <a:solidFill>
                  <a:schemeClr val="dk1"/>
                </a:solidFill>
                <a:uFillTx/>
                <a:latin typeface="Georgia"/>
                <a:ea typeface="Inter"/>
              </a:rPr>
              <a:t>Supper</a:t>
            </a:r>
            <a:r>
              <a:rPr lang="en-US" sz="2400" b="0" u="none" strike="noStrike" spc="-34">
                <a:solidFill>
                  <a:schemeClr val="dk1"/>
                </a:solidFill>
                <a:uFillTx/>
                <a:latin typeface="Georgia"/>
                <a:ea typeface="Inter"/>
              </a:rPr>
              <a:t> </a:t>
            </a:r>
            <a:r>
              <a:rPr lang="en-US" sz="2400" b="0" u="none" strike="noStrike" spc="-20">
                <a:solidFill>
                  <a:schemeClr val="dk1"/>
                </a:solidFill>
                <a:uFillTx/>
                <a:latin typeface="Georgia"/>
                <a:ea typeface="Inter"/>
              </a:rPr>
              <a:t>menu </a:t>
            </a:r>
            <a:r>
              <a:rPr lang="en-US" sz="1200" b="0" u="none" strike="noStrike" spc="-20">
                <a:solidFill>
                  <a:schemeClr val="dk1"/>
                </a:solidFill>
                <a:uFillTx/>
                <a:latin typeface="Inter Light"/>
                <a:ea typeface="Inter Light"/>
              </a:rPr>
              <a:t>week one</a:t>
            </a:r>
            <a:endParaRPr lang="en-GB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Picture 2" descr="A logo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10664280" y="389520"/>
            <a:ext cx="1064520" cy="64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Picture 2" descr="A black background with a black square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10276515" y="4619025"/>
            <a:ext cx="1452645" cy="2014665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6"/>
          <p:cNvSpPr/>
          <p:nvPr/>
        </p:nvSpPr>
        <p:spPr>
          <a:xfrm>
            <a:off x="0" y="6177600"/>
            <a:ext cx="2794320" cy="465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graphicFrame>
        <p:nvGraphicFramePr>
          <p:cNvPr id="106" name="Table 3"/>
          <p:cNvGraphicFramePr/>
          <p:nvPr>
            <p:extLst>
              <p:ext uri="{D42A27DB-BD31-4B8C-83A1-F6EECF244321}">
                <p14:modId xmlns:p14="http://schemas.microsoft.com/office/powerpoint/2010/main" val="1121309743"/>
              </p:ext>
            </p:extLst>
          </p:nvPr>
        </p:nvGraphicFramePr>
        <p:xfrm>
          <a:off x="460800" y="1175400"/>
          <a:ext cx="11269440" cy="5441560"/>
        </p:xfrm>
        <a:graphic>
          <a:graphicData uri="http://schemas.openxmlformats.org/drawingml/2006/table">
            <a:tbl>
              <a:tblPr/>
              <a:tblGrid>
                <a:gridCol w="281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Monday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Tuesday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Wednesday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Thursday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American Dinner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Beef Chili Dog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With Jalapenos &amp; Crispy Onions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Vegetarian Chili Dogs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With Jalapenos &amp; Crispy Onions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US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Served with Mixed salad &amp; Spiced  Wedges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Victoria Sponge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Combo Night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BBQ Baby Pork Ribs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Crispy Chicken Wings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Charred Corn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Green Salad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Frank’s Hot Sauce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Potato Skins with Cheese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Blondie Cookies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Taste of Asia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Pulled Pork Bao Buns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Teriyaki Mushroom Bao Buns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Wok Tossed Noodles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Sweet Chilli Glazed Pak Choi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Sriracha Mayo / Pickled Onions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Mocha Cake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Boarder’s Choice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Friday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Saturday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Sunday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Daily Salad Bar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Big Bowl Salads, Tomato,  Cucumber, Mixed Leaf with Homemade Dressings &amp; Oils  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                                                                                      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Traditional British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Cumberland Sausage and Mash, with Onion Gravy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lang="en-US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</a:t>
                      </a: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eas, Carrots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lang="en-US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V</a:t>
                      </a:r>
                      <a:r>
                        <a:rPr lang="en-GB" sz="1000" b="0" u="none" strike="noStrike" spc="11" err="1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egetarian</a:t>
                      </a: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Sausages with Mash and Onion gravy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Chocolate Shortbread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Pasta Bar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1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Selection of Sauces: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Tomato &amp; Basil  Sauce , Arrabbiata, Bolognaise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Baked Mac &amp; Cheese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Vanilla Rice Pudding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Deli  Toast Bar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Breads &amp; Wraps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With A Choice of fillings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to include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Ham, Tuna Mayo, Cheese &amp; spring onion, Falafel,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Mixed leaves, Tomato, Cucumber, Sweetcorn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Sauce selection to include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Garlic Mayo, Mayonnaise,  Mango Chutney, Sweet chili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9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  <a:ea typeface="Inter Light"/>
                        </a:rPr>
                        <a:t>Selection of fresh fruit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object 20"/>
          <p:cNvSpPr/>
          <p:nvPr/>
        </p:nvSpPr>
        <p:spPr>
          <a:xfrm>
            <a:off x="460800" y="6579000"/>
            <a:ext cx="3119760" cy="1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74"/>
              </a:spcBef>
            </a:pP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*All menus are subject to change due to availability and</a:t>
            </a:r>
            <a:r>
              <a:rPr lang="en-GB" sz="800" b="0" u="none" strike="noStrike" spc="-45">
                <a:solidFill>
                  <a:schemeClr val="dk1"/>
                </a:solidFill>
                <a:uFillTx/>
                <a:latin typeface="Inter Light"/>
                <a:ea typeface="Inter Light"/>
              </a:rPr>
              <a:t> </a:t>
            </a: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supply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object 17"/>
          <p:cNvSpPr/>
          <p:nvPr/>
        </p:nvSpPr>
        <p:spPr>
          <a:xfrm>
            <a:off x="442800" y="591480"/>
            <a:ext cx="2565720" cy="42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800" rIns="0" bIns="0" anchor="ctr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510"/>
              </a:spcBef>
            </a:pPr>
            <a:r>
              <a:rPr lang="en-US" sz="2400" b="0" u="none" strike="noStrike" spc="-6">
                <a:solidFill>
                  <a:schemeClr val="dk1"/>
                </a:solidFill>
                <a:uFillTx/>
                <a:latin typeface="Georgia"/>
                <a:ea typeface="Inter"/>
              </a:rPr>
              <a:t>Supper</a:t>
            </a:r>
            <a:r>
              <a:rPr lang="en-US" sz="2400" b="0" u="none" strike="noStrike" spc="-34">
                <a:solidFill>
                  <a:schemeClr val="dk1"/>
                </a:solidFill>
                <a:uFillTx/>
                <a:latin typeface="Georgia"/>
                <a:ea typeface="Inter"/>
              </a:rPr>
              <a:t> </a:t>
            </a:r>
            <a:r>
              <a:rPr lang="en-US" sz="2400" b="0" u="none" strike="noStrike" spc="-20">
                <a:solidFill>
                  <a:schemeClr val="dk1"/>
                </a:solidFill>
                <a:uFillTx/>
                <a:latin typeface="Georgia"/>
                <a:ea typeface="Inter"/>
              </a:rPr>
              <a:t>menu </a:t>
            </a:r>
            <a:r>
              <a:rPr lang="en-US" sz="1200" b="0" u="none" strike="noStrike" spc="-20">
                <a:solidFill>
                  <a:schemeClr val="dk1"/>
                </a:solidFill>
                <a:uFillTx/>
                <a:latin typeface="Inter Light"/>
                <a:ea typeface="Inter Light"/>
              </a:rPr>
              <a:t>week two</a:t>
            </a:r>
            <a:endParaRPr lang="en-GB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" name="Picture 1" descr="A logo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10664280" y="389520"/>
            <a:ext cx="1064520" cy="64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Picture Placeholder 5"/>
          <p:cNvPicPr/>
          <p:nvPr/>
        </p:nvPicPr>
        <p:blipFill>
          <a:blip r:embed="rId3"/>
          <a:srcRect l="3479" r="3479"/>
          <a:stretch/>
        </p:blipFill>
        <p:spPr>
          <a:xfrm>
            <a:off x="9645480" y="4781880"/>
            <a:ext cx="2062080" cy="1861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6"/>
          <p:cNvSpPr/>
          <p:nvPr/>
        </p:nvSpPr>
        <p:spPr>
          <a:xfrm>
            <a:off x="0" y="6177600"/>
            <a:ext cx="2794320" cy="465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graphicFrame>
        <p:nvGraphicFramePr>
          <p:cNvPr id="112" name="Table 3"/>
          <p:cNvGraphicFramePr/>
          <p:nvPr>
            <p:extLst>
              <p:ext uri="{D42A27DB-BD31-4B8C-83A1-F6EECF244321}">
                <p14:modId xmlns:p14="http://schemas.microsoft.com/office/powerpoint/2010/main" val="602983428"/>
              </p:ext>
            </p:extLst>
          </p:nvPr>
        </p:nvGraphicFramePr>
        <p:xfrm>
          <a:off x="460800" y="1175400"/>
          <a:ext cx="11269440" cy="5609200"/>
        </p:xfrm>
        <a:graphic>
          <a:graphicData uri="http://schemas.openxmlformats.org/drawingml/2006/table">
            <a:tbl>
              <a:tblPr/>
              <a:tblGrid>
                <a:gridCol w="281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Monday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Tuesday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Wednesday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Thursday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Steak &amp; Chips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Beef Steak  with Chimichurri Sauce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Celeriac Steak with Chimichurri Sauce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French Fries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Garlic Roasted Broccoli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Chocolate Cookies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Kebab Night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Marinated Tender Chicken Fillet Skewers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Marinated Halloumi &amp; Vegetable Skewers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Sauces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Served with Fries, Pitta Bread and Turkish Style Salad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Forest fruits and Apple Strudel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GB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Taste of Italy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Chicken &amp; Chorizo Risotto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0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Wild Mushroom Risotto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Parmesan Crisp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Garlic Bread / Roasted Tender stem Broccoli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  <a:tabLst>
                          <a:tab pos="0" algn="l"/>
                        </a:tabLst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Seasonal Fruit Crumble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"/>
                        </a:rPr>
                        <a:t>Boarder’s Choice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                    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Friday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Saturday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Sunday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Daily Salad Bar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Big Bowl Salads, Tomato,  Cucumber, Mixed Leaf with Homemade Dressings &amp; Oils  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0" u="none" strike="noStrike" spc="11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                                                                                      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Pie in the Sky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Fisherman’s Pie : Catch of the day , Dill and White Sauce Topped with Mash Potato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Grocer’s Pie : Lentil and Kale Cooked in Sweet Tomato Sauce and Topped with Sweet Potato Mash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spc="9" dirty="0">
                        <a:solidFill>
                          <a:schemeClr val="dk1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</a:rPr>
                        <a:t>Sautéed Green Beans &amp; Asparagus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Toffee &amp; Banana Sponge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Burger Bar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Korean Fried Chicken Burger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Nacho Goat cheese Burger 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10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Gochujang Seasoned Potato , Crunchy Slaw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10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Chefs Dessert of the Day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Deli  Toast Bar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Breads &amp; Wraps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With A Choice of fillings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to include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Ham, Tuna Mayo, Cheese &amp; spring onion, Falafel,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 Mixed leaves, Tomato, Cucumber, Sweetcorn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Sauce selection to include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0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Garlic Mayo, Mayonnaise,  Mango Chutney, Sweet chili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GB" sz="900" b="1" u="none" strike="noStrike" spc="9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Selection of Fresh Fruit</a:t>
                      </a:r>
                      <a:endParaRPr lang="en-GB" sz="9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endParaRPr lang="en-GB" sz="10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" name="object 20"/>
          <p:cNvSpPr/>
          <p:nvPr/>
        </p:nvSpPr>
        <p:spPr>
          <a:xfrm>
            <a:off x="460800" y="6579000"/>
            <a:ext cx="3119760" cy="1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74"/>
              </a:spcBef>
            </a:pP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*All menus are subject to change due to availability and</a:t>
            </a:r>
            <a:r>
              <a:rPr lang="en-GB" sz="800" b="0" u="none" strike="noStrike" spc="-45">
                <a:solidFill>
                  <a:schemeClr val="dk1"/>
                </a:solidFill>
                <a:uFillTx/>
                <a:latin typeface="Inter Light"/>
                <a:ea typeface="Inter Light"/>
              </a:rPr>
              <a:t> </a:t>
            </a: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supply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object 17"/>
          <p:cNvSpPr/>
          <p:nvPr/>
        </p:nvSpPr>
        <p:spPr>
          <a:xfrm>
            <a:off x="442800" y="591480"/>
            <a:ext cx="2794320" cy="42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800" rIns="0" bIns="0" anchor="ctr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510"/>
              </a:spcBef>
            </a:pPr>
            <a:r>
              <a:rPr lang="en-US" sz="2400" b="0" u="none" strike="noStrike" spc="-6">
                <a:solidFill>
                  <a:schemeClr val="dk1"/>
                </a:solidFill>
                <a:uFillTx/>
                <a:latin typeface="Georgia"/>
                <a:ea typeface="Inter"/>
              </a:rPr>
              <a:t>Supper</a:t>
            </a:r>
            <a:r>
              <a:rPr lang="en-US" sz="2400" b="0" u="none" strike="noStrike" spc="-34">
                <a:solidFill>
                  <a:schemeClr val="dk1"/>
                </a:solidFill>
                <a:uFillTx/>
                <a:latin typeface="Georgia"/>
                <a:ea typeface="Inter"/>
              </a:rPr>
              <a:t> </a:t>
            </a:r>
            <a:r>
              <a:rPr lang="en-US" sz="2400" b="0" u="none" strike="noStrike" spc="-20">
                <a:solidFill>
                  <a:schemeClr val="dk1"/>
                </a:solidFill>
                <a:uFillTx/>
                <a:latin typeface="Georgia"/>
                <a:ea typeface="Inter"/>
              </a:rPr>
              <a:t>menu </a:t>
            </a:r>
            <a:r>
              <a:rPr lang="en-US" sz="1200" b="0" u="none" strike="noStrike" spc="-20">
                <a:solidFill>
                  <a:schemeClr val="dk1"/>
                </a:solidFill>
                <a:uFillTx/>
                <a:latin typeface="Inter Light"/>
                <a:ea typeface="Inter Light"/>
              </a:rPr>
              <a:t>week three</a:t>
            </a:r>
            <a:endParaRPr lang="en-GB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5" name="Picture 1" descr="A logo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10664280" y="389520"/>
            <a:ext cx="1064520" cy="64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Picture Placeholder 5"/>
          <p:cNvPicPr/>
          <p:nvPr/>
        </p:nvPicPr>
        <p:blipFill>
          <a:blip r:embed="rId3"/>
          <a:srcRect l="-47680" t="6933" r="-30040" b="7034"/>
          <a:stretch/>
        </p:blipFill>
        <p:spPr>
          <a:xfrm>
            <a:off x="10059135" y="4988265"/>
            <a:ext cx="2028960" cy="1831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6"/>
          <p:cNvSpPr/>
          <p:nvPr/>
        </p:nvSpPr>
        <p:spPr>
          <a:xfrm>
            <a:off x="0" y="6177600"/>
            <a:ext cx="2794320" cy="465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graphicFrame>
        <p:nvGraphicFramePr>
          <p:cNvPr id="118" name="Table 3"/>
          <p:cNvGraphicFramePr/>
          <p:nvPr>
            <p:extLst>
              <p:ext uri="{D42A27DB-BD31-4B8C-83A1-F6EECF244321}">
                <p14:modId xmlns:p14="http://schemas.microsoft.com/office/powerpoint/2010/main" val="4213028587"/>
              </p:ext>
            </p:extLst>
          </p:nvPr>
        </p:nvGraphicFramePr>
        <p:xfrm>
          <a:off x="600075" y="1400175"/>
          <a:ext cx="10997102" cy="2983738"/>
        </p:xfrm>
        <a:graphic>
          <a:graphicData uri="http://schemas.openxmlformats.org/drawingml/2006/table">
            <a:tbl>
              <a:tblPr/>
              <a:tblGrid>
                <a:gridCol w="5511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3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Week 1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dk1"/>
                          </a:solidFill>
                          <a:uFillTx/>
                          <a:latin typeface="Georgia"/>
                          <a:ea typeface="Inter Light"/>
                        </a:rPr>
                        <a:t>Week 2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u="none" strike="noStrike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200" b="1" u="none" strike="noStrike">
                        <a:solidFill>
                          <a:schemeClr val="dk1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406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Mon   </a:t>
                      </a:r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uFillTx/>
                          <a:latin typeface="Georgia"/>
                        </a:rPr>
                        <a:t>Mini Sugar Doughnuts </a:t>
                      </a: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Tues    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Buttered Cheese Scone</a:t>
                      </a: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Wed   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Dark chocolate / Milk Chocolate Rice Cakes </a:t>
                      </a: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Thurs  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Pork Sausage Roll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Fri  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        Fruit and Seed Flapjack</a:t>
                      </a: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br>
                        <a:rPr sz="1200" dirty="0"/>
                      </a:b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Mon   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Cheese , tomato Panini</a:t>
                      </a: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Tues    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Mini Blueberry Muffin </a:t>
                      </a:r>
                      <a:endParaRPr lang="en-GB" sz="1200" b="0" u="none" strike="noStrike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Wed      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Chicken Sausage Roll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Thurs    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Scone with Jam</a:t>
                      </a: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Fri          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uFillTx/>
                          <a:latin typeface="Georgia"/>
                        </a:rPr>
                        <a:t>Oat Granola Bar</a:t>
                      </a: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  <a:p>
                      <a:pPr marL="156845" algn="ctr" defTabSz="9144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Georgia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u="none" strike="noStrike" spc="11">
                        <a:solidFill>
                          <a:schemeClr val="dk1"/>
                        </a:solidFill>
                        <a:uFillTx/>
                        <a:latin typeface="Inter Light"/>
                        <a:ea typeface="Inter Light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18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200" b="1" u="none" strike="noStrike" dirty="0">
                          <a:solidFill>
                            <a:schemeClr val="lt2"/>
                          </a:solidFill>
                          <a:uFillTx/>
                          <a:latin typeface="Aptos"/>
                        </a:rPr>
                        <a:t> </a:t>
                      </a:r>
                      <a:endParaRPr lang="en-GB" sz="12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>
                        <a:solidFill>
                          <a:schemeClr val="lt2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u="none" strike="noStrike">
                        <a:solidFill>
                          <a:schemeClr val="lt2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20">
                <a:tc gridSpan="3">
                  <a:txBody>
                    <a:bodyPr/>
                    <a:lstStyle/>
                    <a:p>
                      <a:endParaRPr lang="en-US" sz="1000" b="1" u="none" strike="noStrike" dirty="0">
                        <a:solidFill>
                          <a:schemeClr val="lt2"/>
                        </a:solidFill>
                        <a:uFillTx/>
                        <a:latin typeface="Georgia"/>
                        <a:ea typeface="Inter Light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" name="object 20"/>
          <p:cNvSpPr/>
          <p:nvPr/>
        </p:nvSpPr>
        <p:spPr>
          <a:xfrm>
            <a:off x="8878680" y="6579000"/>
            <a:ext cx="3119760" cy="1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74"/>
              </a:spcBef>
            </a:pP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*All menus are subject to change due to availability and</a:t>
            </a:r>
            <a:r>
              <a:rPr lang="en-GB" sz="800" b="0" u="none" strike="noStrike" spc="-45">
                <a:solidFill>
                  <a:schemeClr val="dk1"/>
                </a:solidFill>
                <a:uFillTx/>
                <a:latin typeface="Inter Light"/>
                <a:ea typeface="Inter Light"/>
              </a:rPr>
              <a:t> </a:t>
            </a:r>
            <a:r>
              <a:rPr lang="en-GB" sz="800" b="0" u="none" strike="noStrike">
                <a:solidFill>
                  <a:schemeClr val="dk1"/>
                </a:solidFill>
                <a:uFillTx/>
                <a:latin typeface="Inter Light"/>
                <a:ea typeface="Inter Light"/>
              </a:rPr>
              <a:t>supply</a:t>
            </a:r>
            <a:endParaRPr lang="en-GB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object 17"/>
          <p:cNvSpPr/>
          <p:nvPr/>
        </p:nvSpPr>
        <p:spPr>
          <a:xfrm>
            <a:off x="585675" y="586440"/>
            <a:ext cx="10997790" cy="448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64800" rIns="0" bIns="0" anchor="ctr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510"/>
              </a:spcBef>
            </a:pPr>
            <a:r>
              <a:rPr lang="en-US" sz="2400" b="0" u="none" strike="noStrike" spc="-6">
                <a:solidFill>
                  <a:schemeClr val="dk1"/>
                </a:solidFill>
                <a:uFillTx/>
                <a:latin typeface="Georgia"/>
                <a:ea typeface="Inter"/>
              </a:rPr>
              <a:t>Afternoon Snack Menu – </a:t>
            </a:r>
            <a:r>
              <a:rPr lang="en-US" sz="1800" b="0" u="none" strike="noStrike" spc="-6">
                <a:solidFill>
                  <a:schemeClr val="dk1"/>
                </a:solidFill>
                <a:uFillTx/>
                <a:latin typeface="Georgia"/>
                <a:ea typeface="Inter"/>
              </a:rPr>
              <a:t>Pre-Prep, Choristers, Day Prep, Clubs and Staff Room</a:t>
            </a:r>
            <a:endParaRPr lang="en-GB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Picture 11" descr="A black background with a black square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9887145" y="4537065"/>
            <a:ext cx="2110935" cy="20397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4" descr="A logo on a black background&#10;&#10;Description automatically generated"/>
          <p:cNvPicPr/>
          <p:nvPr/>
        </p:nvPicPr>
        <p:blipFill>
          <a:blip r:embed="rId4"/>
          <a:stretch/>
        </p:blipFill>
        <p:spPr>
          <a:xfrm>
            <a:off x="10664280" y="389520"/>
            <a:ext cx="1064520" cy="645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pter One PPT">
      <a:dk1>
        <a:srgbClr val="000000"/>
      </a:dk1>
      <a:lt1>
        <a:srgbClr val="FFFFFF"/>
      </a:lt1>
      <a:dk2>
        <a:srgbClr val="000000"/>
      </a:dk2>
      <a:lt2>
        <a:srgbClr val="F7EDE8"/>
      </a:lt2>
      <a:accent1>
        <a:srgbClr val="E5FF6E"/>
      </a:accent1>
      <a:accent2>
        <a:srgbClr val="838D80"/>
      </a:accent2>
      <a:accent3>
        <a:srgbClr val="A1D19C"/>
      </a:accent3>
      <a:accent4>
        <a:srgbClr val="D9C7BF"/>
      </a:accent4>
      <a:accent5>
        <a:srgbClr val="C3E5E0"/>
      </a:accent5>
      <a:accent6>
        <a:srgbClr val="EBD1E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apter One PPT">
      <a:dk1>
        <a:srgbClr val="000000"/>
      </a:dk1>
      <a:lt1>
        <a:srgbClr val="FFFFFF"/>
      </a:lt1>
      <a:dk2>
        <a:srgbClr val="000000"/>
      </a:dk2>
      <a:lt2>
        <a:srgbClr val="F7EDE8"/>
      </a:lt2>
      <a:accent1>
        <a:srgbClr val="E5FF6E"/>
      </a:accent1>
      <a:accent2>
        <a:srgbClr val="838D80"/>
      </a:accent2>
      <a:accent3>
        <a:srgbClr val="A1D19C"/>
      </a:accent3>
      <a:accent4>
        <a:srgbClr val="D9C7BF"/>
      </a:accent4>
      <a:accent5>
        <a:srgbClr val="C3E5E0"/>
      </a:accent5>
      <a:accent6>
        <a:srgbClr val="EBD1E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pter One PPT">
      <a:dk1>
        <a:srgbClr val="000000"/>
      </a:dk1>
      <a:lt1>
        <a:srgbClr val="FFFFFF"/>
      </a:lt1>
      <a:dk2>
        <a:srgbClr val="000000"/>
      </a:dk2>
      <a:lt2>
        <a:srgbClr val="F7EDE8"/>
      </a:lt2>
      <a:accent1>
        <a:srgbClr val="E5FF6E"/>
      </a:accent1>
      <a:accent2>
        <a:srgbClr val="838D80"/>
      </a:accent2>
      <a:accent3>
        <a:srgbClr val="A1D19C"/>
      </a:accent3>
      <a:accent4>
        <a:srgbClr val="D9C7BF"/>
      </a:accent4>
      <a:accent5>
        <a:srgbClr val="C3E5E0"/>
      </a:accent5>
      <a:accent6>
        <a:srgbClr val="EBD1E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apter One PPT">
      <a:dk1>
        <a:srgbClr val="000000"/>
      </a:dk1>
      <a:lt1>
        <a:srgbClr val="FFFFFF"/>
      </a:lt1>
      <a:dk2>
        <a:srgbClr val="000000"/>
      </a:dk2>
      <a:lt2>
        <a:srgbClr val="F7EDE8"/>
      </a:lt2>
      <a:accent1>
        <a:srgbClr val="E5FF6E"/>
      </a:accent1>
      <a:accent2>
        <a:srgbClr val="838D80"/>
      </a:accent2>
      <a:accent3>
        <a:srgbClr val="A1D19C"/>
      </a:accent3>
      <a:accent4>
        <a:srgbClr val="D9C7BF"/>
      </a:accent4>
      <a:accent5>
        <a:srgbClr val="C3E5E0"/>
      </a:accent5>
      <a:accent6>
        <a:srgbClr val="EBD1E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1840</Words>
  <Application>Microsoft Office PowerPoint</Application>
  <PresentationFormat>Widescreen</PresentationFormat>
  <Paragraphs>604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PowerPoint Presentation</vt:lpstr>
      <vt:lpstr>Lunch menu week one</vt:lpstr>
      <vt:lpstr>Lunch menu week two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Alex Bodley</dc:creator>
  <dc:description/>
  <cp:lastModifiedBy>Robert Finch</cp:lastModifiedBy>
  <cp:revision>248</cp:revision>
  <cp:lastPrinted>2025-02-12T16:10:50Z</cp:lastPrinted>
  <dcterms:created xsi:type="dcterms:W3CDTF">2024-01-04T09:38:39Z</dcterms:created>
  <dcterms:modified xsi:type="dcterms:W3CDTF">2025-04-28T14:09:59Z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0x010100D7AA2CE8EEA6E347957D0B0967E999D6</vt:lpwstr>
  </property>
  <property fmtid="{D5CDD505-2E9C-101B-9397-08002B2CF9AE}" pid="3" name="MediaServiceImageTags">
    <vt:lpwstr/>
  </property>
  <property fmtid="{D5CDD505-2E9C-101B-9397-08002B2CF9AE}" pid="4" name="Notes">
    <vt:i4>1</vt:i4>
  </property>
  <property fmtid="{D5CDD505-2E9C-101B-9397-08002B2CF9AE}" pid="5" name="PresentationFormat">
    <vt:lpwstr>Widescreen</vt:lpwstr>
  </property>
  <property fmtid="{D5CDD505-2E9C-101B-9397-08002B2CF9AE}" pid="6" name="Slides">
    <vt:i4>8</vt:i4>
  </property>
</Properties>
</file>